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8"/>
    <p:sldId id="269" r:id="rId15"/>
    <p:sldId id="271" r:id="rId17"/>
    <p:sldId id="257" r:id="rId3"/>
    <p:sldId id="258" r:id="rId4"/>
    <p:sldId id="259" r:id="rId5"/>
    <p:sldId id="260" r:id="rId6"/>
    <p:sldId id="261" r:id="rId7"/>
    <p:sldId id="263" r:id="rId9"/>
    <p:sldId id="264" r:id="rId10"/>
    <p:sldId id="265" r:id="rId11"/>
    <p:sldId id="267" r:id="rId13"/>
    <p:sldId id="268" r:id="rId14"/>
    <p:sldId id="270" r:id="rId16"/>
    <p:sldId id="272" r:id="rId18"/>
    <p:sldId id="273" r:id="rId19"/>
    <p:sldId id="266" r:id="rId12"/>
    <p:sldId id="274" r:id="rId20"/>
    <p:sldId id="275" r:id="rId21"/>
    <p:sldId id="276" r:id="rId22"/>
  </p:sldIdLst>
  <p:notesMasterIdLst>
    <p:notesMasterId r:id="rId2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Workshop two! Warm welcome. By the end each child has a bold self-portrait crowned with 3D paper flowers. ~12 min of deck, then we make.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PLACEHOLDER - the heart of her story. LEFT: a photo of Frida painting in bed with her special easel. RIGHT: her four-poster bed with a mirror fixed to the canopy, which let her see herself to paint. Search: 'Frida Kahlo painting in bed mirror', 'Casa Azul bed mirror'. Teaching point: she turned a hard time into brave, honest art - a gentle resilience message for kids.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 the flower-crown fact last - it's exactly what they're about to make. Ask what pet they'd keep in Frida's garden.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Inspiration only - we make our own stylised versions, never copies. Point out recurring flowers, pets and the strong face.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PLACEHOLDER - paste real self-portraits so kids see the symbols before they add their own. Suggested: 'Self-Portrait with Thorn Necklace and Hummingbird' (1940), 'Self-Portrait with Monkey' (1938), 'Self-Portrait with Braid' (1941), 'The Frame' (1938). Note: some Kahlo works are still in copyright - use museum or press images for teaching and credit them. Sources: museum sites, Wikimedia Commons. Swap any you like.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 feelings to faces - eyebrows, eyes, mouth. Primes them to choose an expression for their own portrait.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four rules - keep repeating them while they work. Point to a number when someone's stuck.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Two-minute confidence builder. Then straight into the make.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Hand out skin-tone paper/pastels and mirrors. Pencil big and light first. This is Part 1 of the make (~22 min).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one live and slow. Green paper for leaves. Encourage 3-5 flowers. This is Part 2 of the make (~18 min).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each word together; ask them to use one in a sentence about their own picture.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out her flowers, colours and bold, proud face - we'll be inspired by all of it. Ask: who likes to draw themselves?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sentence each. Take the group photo (with permission) - great for the newsletter and socials.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on a high. Everyone holds up their flower-crowned portrait for the group photo. Remind parents of next Sunday.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PLACEHOLDER - paste real photos over the dashed boxes. Suggested: LEFT a portrait of Frida wearing her flower crown; RIGHT Frida at her easel painting. Where to find: Wikimedia Commons (search 'Frida Kahlo') - many are famous photographs (several by her father Guillermo Kahlo). Pick warm, friendly shots for this age group.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Queue this BEFORE class, full-screen, sound tested. Preview it once yourself - pick the tamest version. Backup: 'The story of Frida Kahlo'.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folk art simply. Ask what colours make them feel happy - we'll use bright ones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PLACEHOLDER. LEFT: the Casa Azul (Blue House, Coyoacan) - its cobalt walls and courtyard. MIDDLE: colourful Mexican folk art / embroidered textiles / papel picado banners. RIGHT: a photo of Frida in a bright Tehuana dress. Sources: Wikimedia Commons, the Museo Frida Kahlo site. This grounds the 'bright Mexican colour' idea in something real before they choose their own palette.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60-90 seconds, high energy. Gets them up, looking, and warmed into Frida's palette.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Tell it gently and bravely - the point is her strength, not sadness. Lower your voice, then lift it on 'brave'.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heart of the lesson. She painted what she saw in the mirror. We'll paint ourselves too (no mirror trouble needed!).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6337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49840" y="548640"/>
            <a:ext cx="1371600" cy="137160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3" name="Shape 1"/>
          <p:cNvSpPr/>
          <p:nvPr/>
        </p:nvSpPr>
        <p:spPr>
          <a:xfrm>
            <a:off x="10241280" y="4754880"/>
            <a:ext cx="1554480" cy="1280160"/>
          </a:xfrm>
          <a:prstGeom prst="ellipse">
            <a:avLst/>
          </a:prstGeom>
          <a:solidFill>
            <a:srgbClr val="0E8A6B"/>
          </a:solidFill>
          <a:ln/>
        </p:spPr>
      </p:sp>
      <p:sp>
        <p:nvSpPr>
          <p:cNvPr id="4" name="Shape 2"/>
          <p:cNvSpPr/>
          <p:nvPr/>
        </p:nvSpPr>
        <p:spPr>
          <a:xfrm rot="12000000">
            <a:off x="548640" y="4754880"/>
            <a:ext cx="1188720" cy="1554480"/>
          </a:xfrm>
          <a:prstGeom prst="teardrop">
            <a:avLst/>
          </a:prstGeom>
          <a:solidFill>
            <a:srgbClr val="FBEFD8"/>
          </a:solidFill>
          <a:ln/>
        </p:spPr>
      </p:sp>
      <p:sp>
        <p:nvSpPr>
          <p:cNvPr id="5" name="Shape 3"/>
          <p:cNvSpPr/>
          <p:nvPr/>
        </p:nvSpPr>
        <p:spPr>
          <a:xfrm>
            <a:off x="1737360" y="640080"/>
            <a:ext cx="914400" cy="914400"/>
          </a:xfrm>
          <a:prstGeom prst="star5">
            <a:avLst/>
          </a:prstGeom>
          <a:solidFill>
            <a:srgbClr val="FBEFD8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828800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300" kern="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MASTERS IN THE MAKING  ·  WORKSHOP TWO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48640" y="2286000"/>
            <a:ext cx="11064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Bold Self-portraits</a:t>
            </a:r>
            <a:endParaRPr lang="en-US" sz="6400" dirty="0"/>
          </a:p>
        </p:txBody>
      </p:sp>
      <p:sp>
        <p:nvSpPr>
          <p:cNvPr id="8" name="Text 6"/>
          <p:cNvSpPr/>
          <p:nvPr/>
        </p:nvSpPr>
        <p:spPr>
          <a:xfrm>
            <a:off x="548640" y="374904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 Frida Kahlo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548640" y="598932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our artists, ages 8–12   ·   La Vita Nova, South Yarra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3A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really happened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7D6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a bad accident, Frida painted from her bed - with a mirror above her so she could paint herself.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22960" y="2240280"/>
            <a:ext cx="5029200" cy="3200400"/>
          </a:xfrm>
          <a:prstGeom prst="rect">
            <a:avLst/>
          </a:prstGeom>
          <a:solidFill>
            <a:srgbClr val="FFFCF3"/>
          </a:solidFill>
          <a:ln w="25400">
            <a:solidFill>
              <a:srgbClr val="F5A623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2788920" y="3127248"/>
            <a:ext cx="1097280" cy="822960"/>
          </a:xfrm>
          <a:prstGeom prst="rect">
            <a:avLst/>
          </a:prstGeom>
          <a:solidFill>
            <a:srgbClr val="FFFFFF"/>
          </a:solidFill>
          <a:ln w="15875">
            <a:solidFill>
              <a:srgbClr val="F5A62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026664" y="3273552"/>
            <a:ext cx="237744" cy="237744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7" name="Shape 5"/>
          <p:cNvSpPr/>
          <p:nvPr/>
        </p:nvSpPr>
        <p:spPr>
          <a:xfrm>
            <a:off x="3227832" y="3438144"/>
            <a:ext cx="502920" cy="420624"/>
          </a:xfrm>
          <a:prstGeom prst="triangle">
            <a:avLst/>
          </a:prstGeom>
          <a:solidFill>
            <a:srgbClr val="F5A623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02336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IMAGE HERE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355080" y="2240280"/>
            <a:ext cx="5029200" cy="3200400"/>
          </a:xfrm>
          <a:prstGeom prst="rect">
            <a:avLst/>
          </a:prstGeom>
          <a:solidFill>
            <a:srgbClr val="FFFCF3"/>
          </a:solidFill>
          <a:ln w="25400">
            <a:solidFill>
              <a:srgbClr val="D6337F"/>
            </a:solidFill>
            <a:prstDash val="dash"/>
          </a:ln>
        </p:spPr>
      </p:sp>
      <p:sp>
        <p:nvSpPr>
          <p:cNvPr id="10" name="Shape 8"/>
          <p:cNvSpPr/>
          <p:nvPr/>
        </p:nvSpPr>
        <p:spPr>
          <a:xfrm>
            <a:off x="8321040" y="3127248"/>
            <a:ext cx="1097280" cy="822960"/>
          </a:xfrm>
          <a:prstGeom prst="rect">
            <a:avLst/>
          </a:prstGeom>
          <a:solidFill>
            <a:srgbClr val="FFFFFF"/>
          </a:solidFill>
          <a:ln w="15875">
            <a:solidFill>
              <a:srgbClr val="D6337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558784" y="3273552"/>
            <a:ext cx="237744" cy="237744"/>
          </a:xfrm>
          <a:prstGeom prst="ellipse">
            <a:avLst/>
          </a:prstGeom>
          <a:solidFill>
            <a:srgbClr val="D6337F"/>
          </a:solidFill>
          <a:ln/>
        </p:spPr>
      </p:sp>
      <p:sp>
        <p:nvSpPr>
          <p:cNvPr id="12" name="Shape 10"/>
          <p:cNvSpPr/>
          <p:nvPr/>
        </p:nvSpPr>
        <p:spPr>
          <a:xfrm>
            <a:off x="8759952" y="3438144"/>
            <a:ext cx="502920" cy="420624"/>
          </a:xfrm>
          <a:prstGeom prst="triangle">
            <a:avLst/>
          </a:prstGeom>
          <a:solidFill>
            <a:srgbClr val="D6337F"/>
          </a:solidFill>
          <a:ln/>
        </p:spPr>
      </p:sp>
      <p:sp>
        <p:nvSpPr>
          <p:cNvPr id="13" name="Text 11"/>
          <p:cNvSpPr/>
          <p:nvPr/>
        </p:nvSpPr>
        <p:spPr>
          <a:xfrm>
            <a:off x="6355080" y="402336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633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IMAGE HERE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2960" y="55321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Frida painting in her bed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355080" y="55321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mirror above her bed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6D4C9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 facts about Frida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640080" y="1737360"/>
            <a:ext cx="5303520" cy="1737360"/>
          </a:xfrm>
          <a:prstGeom prst="roundRect">
            <a:avLst>
              <a:gd name="adj" fmla="val 5263"/>
            </a:avLst>
          </a:prstGeom>
          <a:solidFill>
            <a:srgbClr val="FBE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914400" y="2194560"/>
            <a:ext cx="822960" cy="822960"/>
          </a:xfrm>
          <a:prstGeom prst="ellipse">
            <a:avLst/>
          </a:prstGeom>
          <a:solidFill>
            <a:srgbClr val="1D5FD8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21945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920240" y="2011680"/>
            <a:ext cx="38404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5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lived in a bright blue home called Casa Azul - the “Blue House”.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6263640" y="1737360"/>
            <a:ext cx="5303520" cy="1737360"/>
          </a:xfrm>
          <a:prstGeom prst="roundRect">
            <a:avLst>
              <a:gd name="adj" fmla="val 5263"/>
            </a:avLst>
          </a:prstGeom>
          <a:solidFill>
            <a:srgbClr val="FBE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537960" y="2194560"/>
            <a:ext cx="822960" cy="822960"/>
          </a:xfrm>
          <a:prstGeom prst="ellipse">
            <a:avLst/>
          </a:prstGeom>
          <a:solidFill>
            <a:srgbClr val="EF4136"/>
          </a:solidFill>
          <a:ln/>
        </p:spPr>
      </p:sp>
      <p:sp>
        <p:nvSpPr>
          <p:cNvPr id="9" name="Text 7"/>
          <p:cNvSpPr/>
          <p:nvPr/>
        </p:nvSpPr>
        <p:spPr>
          <a:xfrm>
            <a:off x="6537960" y="21945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7543800" y="2011680"/>
            <a:ext cx="38404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5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kept pet monkeys, parrots, dogs and even a little deer.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640080" y="3703320"/>
            <a:ext cx="5303520" cy="1737360"/>
          </a:xfrm>
          <a:prstGeom prst="roundRect">
            <a:avLst>
              <a:gd name="adj" fmla="val 5263"/>
            </a:avLst>
          </a:prstGeom>
          <a:solidFill>
            <a:srgbClr val="FBE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914400" y="4160520"/>
            <a:ext cx="822960" cy="822960"/>
          </a:xfrm>
          <a:prstGeom prst="ellipse">
            <a:avLst/>
          </a:prstGeom>
          <a:solidFill>
            <a:srgbClr val="0E8A6B"/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41605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920240" y="3977640"/>
            <a:ext cx="38404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5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grew a beautiful, leafy garden full of colour.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6263640" y="3703320"/>
            <a:ext cx="5303520" cy="1737360"/>
          </a:xfrm>
          <a:prstGeom prst="roundRect">
            <a:avLst>
              <a:gd name="adj" fmla="val 5263"/>
            </a:avLst>
          </a:prstGeom>
          <a:solidFill>
            <a:srgbClr val="FBE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537960" y="4160520"/>
            <a:ext cx="822960" cy="822960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7" name="Text 15"/>
          <p:cNvSpPr/>
          <p:nvPr/>
        </p:nvSpPr>
        <p:spPr>
          <a:xfrm>
            <a:off x="6537960" y="41605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7543800" y="3977640"/>
            <a:ext cx="38404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5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wore real flowers in her hair, arranged like a crown.</a:t>
            </a:r>
            <a:endParaRPr lang="en-US" sz="1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EF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Frida’s famous self-portraits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3258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5A53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paintings by Frida - we’ll make our OWN versions, never copies: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2606040" cy="2606040"/>
          </a:xfrm>
          <a:prstGeom prst="roundRect">
            <a:avLst>
              <a:gd name="adj" fmla="val 3509"/>
            </a:avLst>
          </a:prstGeom>
          <a:solidFill>
            <a:srgbClr val="0E8A6B"/>
          </a:solidFill>
          <a:ln w="25400">
            <a:solidFill>
              <a:srgbClr val="141414"/>
            </a:solidFill>
            <a:prstDash val="solid"/>
          </a:ln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429000" y="2011680"/>
            <a:ext cx="2606040" cy="2606040"/>
          </a:xfrm>
          <a:prstGeom prst="roundRect">
            <a:avLst>
              <a:gd name="adj" fmla="val 3509"/>
            </a:avLst>
          </a:prstGeom>
          <a:solidFill>
            <a:srgbClr val="1D5FD8"/>
          </a:solidFill>
          <a:ln w="25400">
            <a:solidFill>
              <a:srgbClr val="141414"/>
            </a:solidFill>
            <a:prstDash val="solid"/>
          </a:ln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217920" y="2011680"/>
            <a:ext cx="2606040" cy="2606040"/>
          </a:xfrm>
          <a:prstGeom prst="roundRect">
            <a:avLst>
              <a:gd name="adj" fmla="val 3509"/>
            </a:avLst>
          </a:prstGeom>
          <a:solidFill>
            <a:srgbClr val="D6337F"/>
          </a:solidFill>
          <a:ln w="25400">
            <a:solidFill>
              <a:srgbClr val="141414"/>
            </a:solidFill>
            <a:prstDash val="solid"/>
          </a:ln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006840" y="2011680"/>
            <a:ext cx="2606040" cy="2606040"/>
          </a:xfrm>
          <a:prstGeom prst="roundRect">
            <a:avLst>
              <a:gd name="adj" fmla="val 3509"/>
            </a:avLst>
          </a:prstGeom>
          <a:solidFill>
            <a:srgbClr val="1F6E7A"/>
          </a:solidFill>
          <a:ln w="25400">
            <a:solidFill>
              <a:srgbClr val="141414"/>
            </a:solidFill>
            <a:prstDash val="solid"/>
          </a:ln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228771" y="2463759"/>
            <a:ext cx="1428659" cy="1496690"/>
          </a:xfrm>
          <a:prstGeom prst="ellipse">
            <a:avLst/>
          </a:prstGeom>
          <a:solidFill>
            <a:srgbClr val="2A201A"/>
          </a:solidFill>
          <a:ln/>
        </p:spPr>
      </p:sp>
      <p:sp>
        <p:nvSpPr>
          <p:cNvPr id="9" name="Shape 7"/>
          <p:cNvSpPr/>
          <p:nvPr/>
        </p:nvSpPr>
        <p:spPr>
          <a:xfrm>
            <a:off x="1398849" y="2531791"/>
            <a:ext cx="311810" cy="311810"/>
          </a:xfrm>
          <a:prstGeom prst="star5">
            <a:avLst/>
          </a:prstGeom>
          <a:solidFill>
            <a:srgbClr val="EF4136"/>
          </a:solidFill>
          <a:ln/>
        </p:spPr>
      </p:sp>
      <p:sp>
        <p:nvSpPr>
          <p:cNvPr id="10" name="Shape 8"/>
          <p:cNvSpPr/>
          <p:nvPr/>
        </p:nvSpPr>
        <p:spPr>
          <a:xfrm>
            <a:off x="1704990" y="2395728"/>
            <a:ext cx="311810" cy="31181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11" name="Shape 9"/>
          <p:cNvSpPr/>
          <p:nvPr/>
        </p:nvSpPr>
        <p:spPr>
          <a:xfrm>
            <a:off x="2011131" y="2375319"/>
            <a:ext cx="311810" cy="311810"/>
          </a:xfrm>
          <a:prstGeom prst="star5">
            <a:avLst/>
          </a:prstGeom>
          <a:solidFill>
            <a:srgbClr val="D6337F"/>
          </a:solidFill>
          <a:ln/>
        </p:spPr>
      </p:sp>
      <p:sp>
        <p:nvSpPr>
          <p:cNvPr id="12" name="Shape 10"/>
          <p:cNvSpPr/>
          <p:nvPr/>
        </p:nvSpPr>
        <p:spPr>
          <a:xfrm>
            <a:off x="2317272" y="2463759"/>
            <a:ext cx="311810" cy="311810"/>
          </a:xfrm>
          <a:prstGeom prst="star5">
            <a:avLst/>
          </a:prstGeom>
          <a:solidFill>
            <a:srgbClr val="6D4C9F"/>
          </a:solidFill>
          <a:ln/>
        </p:spPr>
      </p:sp>
      <p:sp>
        <p:nvSpPr>
          <p:cNvPr id="13" name="Shape 11"/>
          <p:cNvSpPr/>
          <p:nvPr/>
        </p:nvSpPr>
        <p:spPr>
          <a:xfrm>
            <a:off x="2555382" y="2667853"/>
            <a:ext cx="311810" cy="31181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14" name="Shape 12"/>
          <p:cNvSpPr/>
          <p:nvPr/>
        </p:nvSpPr>
        <p:spPr>
          <a:xfrm>
            <a:off x="1432865" y="2769900"/>
            <a:ext cx="1020470" cy="1156533"/>
          </a:xfrm>
          <a:prstGeom prst="ellipse">
            <a:avLst/>
          </a:prstGeom>
          <a:solidFill>
            <a:srgbClr val="E7B58C"/>
          </a:solidFill>
          <a:ln/>
        </p:spPr>
      </p:sp>
      <p:sp>
        <p:nvSpPr>
          <p:cNvPr id="15" name="Shape 13"/>
          <p:cNvSpPr/>
          <p:nvPr/>
        </p:nvSpPr>
        <p:spPr>
          <a:xfrm>
            <a:off x="1568928" y="3008010"/>
            <a:ext cx="748345" cy="190488"/>
          </a:xfrm>
          <a:prstGeom prst="chord">
            <a:avLst/>
          </a:prstGeom>
          <a:solidFill>
            <a:srgbClr val="2A201A"/>
          </a:solidFill>
          <a:ln/>
        </p:spPr>
      </p:sp>
      <p:sp>
        <p:nvSpPr>
          <p:cNvPr id="16" name="Shape 14"/>
          <p:cNvSpPr/>
          <p:nvPr/>
        </p:nvSpPr>
        <p:spPr>
          <a:xfrm>
            <a:off x="1657368" y="3164482"/>
            <a:ext cx="149669" cy="149669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17" name="Shape 15"/>
          <p:cNvSpPr/>
          <p:nvPr/>
        </p:nvSpPr>
        <p:spPr>
          <a:xfrm>
            <a:off x="2079163" y="3164482"/>
            <a:ext cx="149669" cy="149669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18" name="Shape 16"/>
          <p:cNvSpPr/>
          <p:nvPr/>
        </p:nvSpPr>
        <p:spPr>
          <a:xfrm rot="10800000">
            <a:off x="1752612" y="3484230"/>
            <a:ext cx="380976" cy="204094"/>
          </a:xfrm>
          <a:prstGeom prst="chord">
            <a:avLst/>
          </a:prstGeom>
          <a:solidFill>
            <a:srgbClr val="B5322E"/>
          </a:solidFill>
          <a:ln/>
        </p:spPr>
      </p:sp>
      <p:sp>
        <p:nvSpPr>
          <p:cNvPr id="19" name="Shape 17"/>
          <p:cNvSpPr/>
          <p:nvPr/>
        </p:nvSpPr>
        <p:spPr>
          <a:xfrm>
            <a:off x="4017691" y="2463759"/>
            <a:ext cx="1428659" cy="1496690"/>
          </a:xfrm>
          <a:prstGeom prst="ellipse">
            <a:avLst/>
          </a:prstGeom>
          <a:solidFill>
            <a:srgbClr val="2A201A"/>
          </a:solidFill>
          <a:ln/>
        </p:spPr>
      </p:sp>
      <p:sp>
        <p:nvSpPr>
          <p:cNvPr id="20" name="Shape 18"/>
          <p:cNvSpPr/>
          <p:nvPr/>
        </p:nvSpPr>
        <p:spPr>
          <a:xfrm>
            <a:off x="4187769" y="2531791"/>
            <a:ext cx="311810" cy="311810"/>
          </a:xfrm>
          <a:prstGeom prst="star5">
            <a:avLst/>
          </a:prstGeom>
          <a:solidFill>
            <a:srgbClr val="EF4136"/>
          </a:solidFill>
          <a:ln/>
        </p:spPr>
      </p:sp>
      <p:sp>
        <p:nvSpPr>
          <p:cNvPr id="21" name="Shape 19"/>
          <p:cNvSpPr/>
          <p:nvPr/>
        </p:nvSpPr>
        <p:spPr>
          <a:xfrm>
            <a:off x="4493910" y="2395728"/>
            <a:ext cx="311810" cy="31181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22" name="Shape 20"/>
          <p:cNvSpPr/>
          <p:nvPr/>
        </p:nvSpPr>
        <p:spPr>
          <a:xfrm>
            <a:off x="4800051" y="2375319"/>
            <a:ext cx="311810" cy="311810"/>
          </a:xfrm>
          <a:prstGeom prst="star5">
            <a:avLst/>
          </a:prstGeom>
          <a:solidFill>
            <a:srgbClr val="D6337F"/>
          </a:solidFill>
          <a:ln/>
        </p:spPr>
      </p:sp>
      <p:sp>
        <p:nvSpPr>
          <p:cNvPr id="23" name="Shape 21"/>
          <p:cNvSpPr/>
          <p:nvPr/>
        </p:nvSpPr>
        <p:spPr>
          <a:xfrm>
            <a:off x="5106192" y="2463759"/>
            <a:ext cx="311810" cy="311810"/>
          </a:xfrm>
          <a:prstGeom prst="star5">
            <a:avLst/>
          </a:prstGeom>
          <a:solidFill>
            <a:srgbClr val="6D4C9F"/>
          </a:solidFill>
          <a:ln/>
        </p:spPr>
      </p:sp>
      <p:sp>
        <p:nvSpPr>
          <p:cNvPr id="24" name="Shape 22"/>
          <p:cNvSpPr/>
          <p:nvPr/>
        </p:nvSpPr>
        <p:spPr>
          <a:xfrm>
            <a:off x="5344302" y="2667853"/>
            <a:ext cx="311810" cy="31181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25" name="Shape 23"/>
          <p:cNvSpPr/>
          <p:nvPr/>
        </p:nvSpPr>
        <p:spPr>
          <a:xfrm>
            <a:off x="4221785" y="2769900"/>
            <a:ext cx="1020470" cy="1156533"/>
          </a:xfrm>
          <a:prstGeom prst="ellipse">
            <a:avLst/>
          </a:prstGeom>
          <a:solidFill>
            <a:srgbClr val="E7B58C"/>
          </a:solidFill>
          <a:ln/>
        </p:spPr>
      </p:sp>
      <p:sp>
        <p:nvSpPr>
          <p:cNvPr id="26" name="Shape 24"/>
          <p:cNvSpPr/>
          <p:nvPr/>
        </p:nvSpPr>
        <p:spPr>
          <a:xfrm>
            <a:off x="4357848" y="3008010"/>
            <a:ext cx="748345" cy="190488"/>
          </a:xfrm>
          <a:prstGeom prst="chord">
            <a:avLst/>
          </a:prstGeom>
          <a:solidFill>
            <a:srgbClr val="2A201A"/>
          </a:solidFill>
          <a:ln/>
        </p:spPr>
      </p:sp>
      <p:sp>
        <p:nvSpPr>
          <p:cNvPr id="27" name="Shape 25"/>
          <p:cNvSpPr/>
          <p:nvPr/>
        </p:nvSpPr>
        <p:spPr>
          <a:xfrm>
            <a:off x="4446288" y="3164482"/>
            <a:ext cx="149669" cy="149669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28" name="Shape 26"/>
          <p:cNvSpPr/>
          <p:nvPr/>
        </p:nvSpPr>
        <p:spPr>
          <a:xfrm>
            <a:off x="4868083" y="3164482"/>
            <a:ext cx="149669" cy="149669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29" name="Shape 27"/>
          <p:cNvSpPr/>
          <p:nvPr/>
        </p:nvSpPr>
        <p:spPr>
          <a:xfrm rot="10800000">
            <a:off x="4541532" y="3484230"/>
            <a:ext cx="380976" cy="204094"/>
          </a:xfrm>
          <a:prstGeom prst="chord">
            <a:avLst/>
          </a:prstGeom>
          <a:solidFill>
            <a:srgbClr val="B5322E"/>
          </a:solidFill>
          <a:ln/>
        </p:spPr>
      </p:sp>
      <p:sp>
        <p:nvSpPr>
          <p:cNvPr id="30" name="Shape 28"/>
          <p:cNvSpPr/>
          <p:nvPr/>
        </p:nvSpPr>
        <p:spPr>
          <a:xfrm>
            <a:off x="6806611" y="2463759"/>
            <a:ext cx="1428659" cy="1496690"/>
          </a:xfrm>
          <a:prstGeom prst="ellipse">
            <a:avLst/>
          </a:prstGeom>
          <a:solidFill>
            <a:srgbClr val="2A201A"/>
          </a:solidFill>
          <a:ln/>
        </p:spPr>
      </p:sp>
      <p:sp>
        <p:nvSpPr>
          <p:cNvPr id="31" name="Shape 29"/>
          <p:cNvSpPr/>
          <p:nvPr/>
        </p:nvSpPr>
        <p:spPr>
          <a:xfrm>
            <a:off x="6976689" y="2531791"/>
            <a:ext cx="311810" cy="311810"/>
          </a:xfrm>
          <a:prstGeom prst="star5">
            <a:avLst/>
          </a:prstGeom>
          <a:solidFill>
            <a:srgbClr val="EF4136"/>
          </a:solidFill>
          <a:ln/>
        </p:spPr>
      </p:sp>
      <p:sp>
        <p:nvSpPr>
          <p:cNvPr id="32" name="Shape 30"/>
          <p:cNvSpPr/>
          <p:nvPr/>
        </p:nvSpPr>
        <p:spPr>
          <a:xfrm>
            <a:off x="7282830" y="2395728"/>
            <a:ext cx="311810" cy="31181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33" name="Shape 31"/>
          <p:cNvSpPr/>
          <p:nvPr/>
        </p:nvSpPr>
        <p:spPr>
          <a:xfrm>
            <a:off x="7588971" y="2375319"/>
            <a:ext cx="311810" cy="311810"/>
          </a:xfrm>
          <a:prstGeom prst="star5">
            <a:avLst/>
          </a:prstGeom>
          <a:solidFill>
            <a:srgbClr val="D6337F"/>
          </a:solidFill>
          <a:ln/>
        </p:spPr>
      </p:sp>
      <p:sp>
        <p:nvSpPr>
          <p:cNvPr id="34" name="Shape 32"/>
          <p:cNvSpPr/>
          <p:nvPr/>
        </p:nvSpPr>
        <p:spPr>
          <a:xfrm>
            <a:off x="7895112" y="2463759"/>
            <a:ext cx="311810" cy="311810"/>
          </a:xfrm>
          <a:prstGeom prst="star5">
            <a:avLst/>
          </a:prstGeom>
          <a:solidFill>
            <a:srgbClr val="6D4C9F"/>
          </a:solidFill>
          <a:ln/>
        </p:spPr>
      </p:sp>
      <p:sp>
        <p:nvSpPr>
          <p:cNvPr id="35" name="Shape 33"/>
          <p:cNvSpPr/>
          <p:nvPr/>
        </p:nvSpPr>
        <p:spPr>
          <a:xfrm>
            <a:off x="8133222" y="2667853"/>
            <a:ext cx="311810" cy="31181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36" name="Shape 34"/>
          <p:cNvSpPr/>
          <p:nvPr/>
        </p:nvSpPr>
        <p:spPr>
          <a:xfrm>
            <a:off x="7010705" y="2769900"/>
            <a:ext cx="1020470" cy="1156533"/>
          </a:xfrm>
          <a:prstGeom prst="ellipse">
            <a:avLst/>
          </a:prstGeom>
          <a:solidFill>
            <a:srgbClr val="E7B58C"/>
          </a:solidFill>
          <a:ln/>
        </p:spPr>
      </p:sp>
      <p:sp>
        <p:nvSpPr>
          <p:cNvPr id="37" name="Shape 35"/>
          <p:cNvSpPr/>
          <p:nvPr/>
        </p:nvSpPr>
        <p:spPr>
          <a:xfrm>
            <a:off x="7146768" y="3008010"/>
            <a:ext cx="748345" cy="190488"/>
          </a:xfrm>
          <a:prstGeom prst="chord">
            <a:avLst/>
          </a:prstGeom>
          <a:solidFill>
            <a:srgbClr val="2A201A"/>
          </a:solidFill>
          <a:ln/>
        </p:spPr>
      </p:sp>
      <p:sp>
        <p:nvSpPr>
          <p:cNvPr id="38" name="Shape 36"/>
          <p:cNvSpPr/>
          <p:nvPr/>
        </p:nvSpPr>
        <p:spPr>
          <a:xfrm>
            <a:off x="7235208" y="3164482"/>
            <a:ext cx="149669" cy="149669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39" name="Shape 37"/>
          <p:cNvSpPr/>
          <p:nvPr/>
        </p:nvSpPr>
        <p:spPr>
          <a:xfrm>
            <a:off x="7657003" y="3164482"/>
            <a:ext cx="149669" cy="149669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40" name="Shape 38"/>
          <p:cNvSpPr/>
          <p:nvPr/>
        </p:nvSpPr>
        <p:spPr>
          <a:xfrm rot="10800000">
            <a:off x="7330452" y="3484230"/>
            <a:ext cx="380976" cy="204094"/>
          </a:xfrm>
          <a:prstGeom prst="chord">
            <a:avLst/>
          </a:prstGeom>
          <a:solidFill>
            <a:srgbClr val="B5322E"/>
          </a:solidFill>
          <a:ln/>
        </p:spPr>
      </p:sp>
      <p:sp>
        <p:nvSpPr>
          <p:cNvPr id="41" name="Shape 39"/>
          <p:cNvSpPr/>
          <p:nvPr/>
        </p:nvSpPr>
        <p:spPr>
          <a:xfrm>
            <a:off x="9595531" y="2463759"/>
            <a:ext cx="1428659" cy="1496690"/>
          </a:xfrm>
          <a:prstGeom prst="ellipse">
            <a:avLst/>
          </a:prstGeom>
          <a:solidFill>
            <a:srgbClr val="2A201A"/>
          </a:solidFill>
          <a:ln/>
        </p:spPr>
      </p:sp>
      <p:sp>
        <p:nvSpPr>
          <p:cNvPr id="42" name="Shape 40"/>
          <p:cNvSpPr/>
          <p:nvPr/>
        </p:nvSpPr>
        <p:spPr>
          <a:xfrm>
            <a:off x="9765609" y="2531791"/>
            <a:ext cx="311810" cy="311810"/>
          </a:xfrm>
          <a:prstGeom prst="star5">
            <a:avLst/>
          </a:prstGeom>
          <a:solidFill>
            <a:srgbClr val="EF4136"/>
          </a:solidFill>
          <a:ln/>
        </p:spPr>
      </p:sp>
      <p:sp>
        <p:nvSpPr>
          <p:cNvPr id="43" name="Shape 41"/>
          <p:cNvSpPr/>
          <p:nvPr/>
        </p:nvSpPr>
        <p:spPr>
          <a:xfrm>
            <a:off x="10071750" y="2395728"/>
            <a:ext cx="311810" cy="31181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44" name="Shape 42"/>
          <p:cNvSpPr/>
          <p:nvPr/>
        </p:nvSpPr>
        <p:spPr>
          <a:xfrm>
            <a:off x="10377891" y="2375319"/>
            <a:ext cx="311810" cy="311810"/>
          </a:xfrm>
          <a:prstGeom prst="star5">
            <a:avLst/>
          </a:prstGeom>
          <a:solidFill>
            <a:srgbClr val="D6337F"/>
          </a:solidFill>
          <a:ln/>
        </p:spPr>
      </p:sp>
      <p:sp>
        <p:nvSpPr>
          <p:cNvPr id="45" name="Shape 43"/>
          <p:cNvSpPr/>
          <p:nvPr/>
        </p:nvSpPr>
        <p:spPr>
          <a:xfrm>
            <a:off x="10684032" y="2463759"/>
            <a:ext cx="311810" cy="311810"/>
          </a:xfrm>
          <a:prstGeom prst="star5">
            <a:avLst/>
          </a:prstGeom>
          <a:solidFill>
            <a:srgbClr val="6D4C9F"/>
          </a:solidFill>
          <a:ln/>
        </p:spPr>
      </p:sp>
      <p:sp>
        <p:nvSpPr>
          <p:cNvPr id="46" name="Shape 44"/>
          <p:cNvSpPr/>
          <p:nvPr/>
        </p:nvSpPr>
        <p:spPr>
          <a:xfrm>
            <a:off x="10922142" y="2667853"/>
            <a:ext cx="311810" cy="31181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47" name="Shape 45"/>
          <p:cNvSpPr/>
          <p:nvPr/>
        </p:nvSpPr>
        <p:spPr>
          <a:xfrm>
            <a:off x="9799625" y="2769900"/>
            <a:ext cx="1020470" cy="1156533"/>
          </a:xfrm>
          <a:prstGeom prst="ellipse">
            <a:avLst/>
          </a:prstGeom>
          <a:solidFill>
            <a:srgbClr val="E7B58C"/>
          </a:solidFill>
          <a:ln/>
        </p:spPr>
      </p:sp>
      <p:sp>
        <p:nvSpPr>
          <p:cNvPr id="48" name="Shape 46"/>
          <p:cNvSpPr/>
          <p:nvPr/>
        </p:nvSpPr>
        <p:spPr>
          <a:xfrm>
            <a:off x="9935688" y="3008010"/>
            <a:ext cx="748345" cy="190488"/>
          </a:xfrm>
          <a:prstGeom prst="chord">
            <a:avLst/>
          </a:prstGeom>
          <a:solidFill>
            <a:srgbClr val="2A201A"/>
          </a:solidFill>
          <a:ln/>
        </p:spPr>
      </p:sp>
      <p:sp>
        <p:nvSpPr>
          <p:cNvPr id="49" name="Shape 47"/>
          <p:cNvSpPr/>
          <p:nvPr/>
        </p:nvSpPr>
        <p:spPr>
          <a:xfrm>
            <a:off x="10024128" y="3164482"/>
            <a:ext cx="149669" cy="149669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50" name="Shape 48"/>
          <p:cNvSpPr/>
          <p:nvPr/>
        </p:nvSpPr>
        <p:spPr>
          <a:xfrm>
            <a:off x="10445923" y="3164482"/>
            <a:ext cx="149669" cy="149669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51" name="Shape 49"/>
          <p:cNvSpPr/>
          <p:nvPr/>
        </p:nvSpPr>
        <p:spPr>
          <a:xfrm rot="10800000">
            <a:off x="10119372" y="3484230"/>
            <a:ext cx="380976" cy="204094"/>
          </a:xfrm>
          <a:prstGeom prst="chord">
            <a:avLst/>
          </a:prstGeom>
          <a:solidFill>
            <a:srgbClr val="B5322E"/>
          </a:solidFill>
          <a:ln/>
        </p:spPr>
      </p:sp>
      <p:sp>
        <p:nvSpPr>
          <p:cNvPr id="52" name="Text 50"/>
          <p:cNvSpPr/>
          <p:nvPr/>
        </p:nvSpPr>
        <p:spPr>
          <a:xfrm>
            <a:off x="640080" y="470916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Self-Portrait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Monkey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640080" y="52578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53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1938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3429000" y="470916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Self-Portrait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Bonito</a:t>
            </a:r>
            <a:endParaRPr lang="en-US" sz="1400" dirty="0"/>
          </a:p>
        </p:txBody>
      </p:sp>
      <p:sp>
        <p:nvSpPr>
          <p:cNvPr id="55" name="Text 53"/>
          <p:cNvSpPr/>
          <p:nvPr/>
        </p:nvSpPr>
        <p:spPr>
          <a:xfrm>
            <a:off x="3429000" y="52578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53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1941</a:t>
            </a:r>
            <a:endParaRPr lang="en-US" sz="1200" dirty="0"/>
          </a:p>
        </p:txBody>
      </p:sp>
      <p:sp>
        <p:nvSpPr>
          <p:cNvPr id="56" name="Text 54"/>
          <p:cNvSpPr/>
          <p:nvPr/>
        </p:nvSpPr>
        <p:spPr>
          <a:xfrm>
            <a:off x="6217920" y="470916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Self-Portrait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a Tehuana</a:t>
            </a:r>
            <a:endParaRPr lang="en-US" sz="1400" dirty="0"/>
          </a:p>
        </p:txBody>
      </p:sp>
      <p:sp>
        <p:nvSpPr>
          <p:cNvPr id="57" name="Text 55"/>
          <p:cNvSpPr/>
          <p:nvPr/>
        </p:nvSpPr>
        <p:spPr>
          <a:xfrm>
            <a:off x="6217920" y="52578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53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1943</a:t>
            </a:r>
            <a:endParaRPr lang="en-US" sz="1200" dirty="0"/>
          </a:p>
        </p:txBody>
      </p:sp>
      <p:sp>
        <p:nvSpPr>
          <p:cNvPr id="58" name="Text 56"/>
          <p:cNvSpPr/>
          <p:nvPr/>
        </p:nvSpPr>
        <p:spPr>
          <a:xfrm>
            <a:off x="9006840" y="470916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Hummingbird</a:t>
            </a:r>
            <a:endParaRPr lang="en-US" sz="1400" dirty="0"/>
          </a:p>
        </p:txBody>
      </p:sp>
      <p:sp>
        <p:nvSpPr>
          <p:cNvPr id="59" name="Text 57"/>
          <p:cNvSpPr/>
          <p:nvPr/>
        </p:nvSpPr>
        <p:spPr>
          <a:xfrm>
            <a:off x="9006840" y="52578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53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1940</a:t>
            </a:r>
            <a:endParaRPr lang="en-US" sz="1200" dirty="0"/>
          </a:p>
        </p:txBody>
      </p:sp>
      <p:sp>
        <p:nvSpPr>
          <p:cNvPr id="60" name="Text 58"/>
          <p:cNvSpPr/>
          <p:nvPr/>
        </p:nvSpPr>
        <p:spPr>
          <a:xfrm>
            <a:off x="640080" y="58064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Notice the flowers, animals and bold face in every one.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EF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real self-portraits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128016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53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painted herself more than anyone - each one full of symbols: animals, plants and feelings.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2560320" cy="2926080"/>
          </a:xfrm>
          <a:prstGeom prst="rect">
            <a:avLst/>
          </a:prstGeom>
          <a:solidFill>
            <a:srgbClr val="FFFCF3"/>
          </a:solidFill>
          <a:ln w="25400">
            <a:solidFill>
              <a:srgbClr val="D6337F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1280160" y="2852928"/>
            <a:ext cx="1097280" cy="822960"/>
          </a:xfrm>
          <a:prstGeom prst="rect">
            <a:avLst/>
          </a:prstGeom>
          <a:solidFill>
            <a:srgbClr val="FFFFFF"/>
          </a:solidFill>
          <a:ln w="15875">
            <a:solidFill>
              <a:srgbClr val="D6337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517904" y="2999232"/>
            <a:ext cx="237744" cy="237744"/>
          </a:xfrm>
          <a:prstGeom prst="ellipse">
            <a:avLst/>
          </a:prstGeom>
          <a:solidFill>
            <a:srgbClr val="D6337F"/>
          </a:solidFill>
          <a:ln/>
        </p:spPr>
      </p:sp>
      <p:sp>
        <p:nvSpPr>
          <p:cNvPr id="7" name="Shape 5"/>
          <p:cNvSpPr/>
          <p:nvPr/>
        </p:nvSpPr>
        <p:spPr>
          <a:xfrm>
            <a:off x="1719072" y="3163824"/>
            <a:ext cx="502920" cy="420624"/>
          </a:xfrm>
          <a:prstGeom prst="triangle">
            <a:avLst/>
          </a:prstGeom>
          <a:solidFill>
            <a:srgbClr val="D6337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37490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633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IMAGE HERE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512064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Thorn Necklace &amp; Hummingbird, 1940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46704" y="2103120"/>
            <a:ext cx="2560320" cy="2926080"/>
          </a:xfrm>
          <a:prstGeom prst="rect">
            <a:avLst/>
          </a:prstGeom>
          <a:solidFill>
            <a:srgbClr val="FFFCF3"/>
          </a:solidFill>
          <a:ln w="25400">
            <a:solidFill>
              <a:srgbClr val="0E8A6B"/>
            </a:solidFill>
            <a:prstDash val="dash"/>
          </a:ln>
        </p:spPr>
      </p:sp>
      <p:sp>
        <p:nvSpPr>
          <p:cNvPr id="11" name="Shape 9"/>
          <p:cNvSpPr/>
          <p:nvPr/>
        </p:nvSpPr>
        <p:spPr>
          <a:xfrm>
            <a:off x="4078224" y="2852928"/>
            <a:ext cx="1097280" cy="822960"/>
          </a:xfrm>
          <a:prstGeom prst="rect">
            <a:avLst/>
          </a:prstGeom>
          <a:solidFill>
            <a:srgbClr val="FFFFFF"/>
          </a:solidFill>
          <a:ln w="15875">
            <a:solidFill>
              <a:srgbClr val="0E8A6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15968" y="2999232"/>
            <a:ext cx="237744" cy="237744"/>
          </a:xfrm>
          <a:prstGeom prst="ellipse">
            <a:avLst/>
          </a:prstGeom>
          <a:solidFill>
            <a:srgbClr val="0E8A6B"/>
          </a:solidFill>
          <a:ln/>
        </p:spPr>
      </p:sp>
      <p:sp>
        <p:nvSpPr>
          <p:cNvPr id="13" name="Shape 11"/>
          <p:cNvSpPr/>
          <p:nvPr/>
        </p:nvSpPr>
        <p:spPr>
          <a:xfrm>
            <a:off x="4517136" y="3163824"/>
            <a:ext cx="502920" cy="420624"/>
          </a:xfrm>
          <a:prstGeom prst="triangle">
            <a:avLst/>
          </a:prstGeom>
          <a:solidFill>
            <a:srgbClr val="0E8A6B"/>
          </a:solidFill>
          <a:ln/>
        </p:spPr>
      </p:sp>
      <p:sp>
        <p:nvSpPr>
          <p:cNvPr id="14" name="Text 12"/>
          <p:cNvSpPr/>
          <p:nvPr/>
        </p:nvSpPr>
        <p:spPr>
          <a:xfrm>
            <a:off x="3346704" y="37490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E8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IMAGE HERE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346704" y="512064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Self-Portrait with Monkey, 1938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144768" y="2103120"/>
            <a:ext cx="2560320" cy="2926080"/>
          </a:xfrm>
          <a:prstGeom prst="rect">
            <a:avLst/>
          </a:prstGeom>
          <a:solidFill>
            <a:srgbClr val="FFFCF3"/>
          </a:solidFill>
          <a:ln w="25400">
            <a:solidFill>
              <a:srgbClr val="6D4C9F"/>
            </a:solidFill>
            <a:prstDash val="dash"/>
          </a:ln>
        </p:spPr>
      </p:sp>
      <p:sp>
        <p:nvSpPr>
          <p:cNvPr id="17" name="Shape 15"/>
          <p:cNvSpPr/>
          <p:nvPr/>
        </p:nvSpPr>
        <p:spPr>
          <a:xfrm>
            <a:off x="6876288" y="2852928"/>
            <a:ext cx="1097280" cy="822960"/>
          </a:xfrm>
          <a:prstGeom prst="rect">
            <a:avLst/>
          </a:prstGeom>
          <a:solidFill>
            <a:srgbClr val="FFFFFF"/>
          </a:solidFill>
          <a:ln w="15875">
            <a:solidFill>
              <a:srgbClr val="6D4C9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14032" y="2999232"/>
            <a:ext cx="237744" cy="237744"/>
          </a:xfrm>
          <a:prstGeom prst="ellipse">
            <a:avLst/>
          </a:prstGeom>
          <a:solidFill>
            <a:srgbClr val="6D4C9F"/>
          </a:solidFill>
          <a:ln/>
        </p:spPr>
      </p:sp>
      <p:sp>
        <p:nvSpPr>
          <p:cNvPr id="19" name="Shape 17"/>
          <p:cNvSpPr/>
          <p:nvPr/>
        </p:nvSpPr>
        <p:spPr>
          <a:xfrm>
            <a:off x="7315200" y="3163824"/>
            <a:ext cx="502920" cy="420624"/>
          </a:xfrm>
          <a:prstGeom prst="triangle">
            <a:avLst/>
          </a:prstGeom>
          <a:solidFill>
            <a:srgbClr val="6D4C9F"/>
          </a:solidFill>
          <a:ln/>
        </p:spPr>
      </p:sp>
      <p:sp>
        <p:nvSpPr>
          <p:cNvPr id="20" name="Text 18"/>
          <p:cNvSpPr/>
          <p:nvPr/>
        </p:nvSpPr>
        <p:spPr>
          <a:xfrm>
            <a:off x="6144768" y="37490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D4C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IMAGE HERE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144768" y="512064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Self-Portrait with Braid, 1941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942832" y="2103120"/>
            <a:ext cx="2560320" cy="2926080"/>
          </a:xfrm>
          <a:prstGeom prst="rect">
            <a:avLst/>
          </a:prstGeom>
          <a:solidFill>
            <a:srgbClr val="FFFCF3"/>
          </a:solidFill>
          <a:ln w="25400">
            <a:solidFill>
              <a:srgbClr val="F5A623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9674352" y="2852928"/>
            <a:ext cx="1097280" cy="822960"/>
          </a:xfrm>
          <a:prstGeom prst="rect">
            <a:avLst/>
          </a:prstGeom>
          <a:solidFill>
            <a:srgbClr val="FFFFFF"/>
          </a:solidFill>
          <a:ln w="15875">
            <a:solidFill>
              <a:srgbClr val="F5A623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912096" y="2999232"/>
            <a:ext cx="237744" cy="237744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25" name="Shape 23"/>
          <p:cNvSpPr/>
          <p:nvPr/>
        </p:nvSpPr>
        <p:spPr>
          <a:xfrm>
            <a:off x="10113264" y="3163824"/>
            <a:ext cx="502920" cy="420624"/>
          </a:xfrm>
          <a:prstGeom prst="triangle">
            <a:avLst/>
          </a:prstGeom>
          <a:solidFill>
            <a:srgbClr val="F5A623"/>
          </a:solidFill>
          <a:ln/>
        </p:spPr>
      </p:sp>
      <p:sp>
        <p:nvSpPr>
          <p:cNvPr id="26" name="Text 24"/>
          <p:cNvSpPr/>
          <p:nvPr/>
        </p:nvSpPr>
        <p:spPr>
          <a:xfrm>
            <a:off x="8942832" y="37490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IMAGE HERE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942832" y="512064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Frame, 1938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40080" y="59893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5A53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Ask: what has she added around herself, and how do you think she's feeling?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F6E7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Game: guess the feeling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5544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7F3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Frida’s faces tell stories. Make a face - proud, calm, brave, curious, joyful. Can your neighbour guess it?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1280160" y="2651760"/>
            <a:ext cx="2743200" cy="2194560"/>
          </a:xfrm>
          <a:prstGeom prst="roundRect">
            <a:avLst>
              <a:gd name="adj" fmla="val 5000"/>
            </a:avLst>
          </a:prstGeom>
          <a:solidFill>
            <a:srgbClr val="FBE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280160" y="2651760"/>
            <a:ext cx="27432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Proud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4572000" y="2651760"/>
            <a:ext cx="2743200" cy="2194560"/>
          </a:xfrm>
          <a:prstGeom prst="roundRect">
            <a:avLst>
              <a:gd name="adj" fmla="val 5000"/>
            </a:avLst>
          </a:prstGeom>
          <a:solidFill>
            <a:srgbClr val="FBE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572000" y="2651760"/>
            <a:ext cx="27432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Brave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863840" y="2651760"/>
            <a:ext cx="2743200" cy="2194560"/>
          </a:xfrm>
          <a:prstGeom prst="roundRect">
            <a:avLst>
              <a:gd name="adj" fmla="val 5000"/>
            </a:avLst>
          </a:prstGeom>
          <a:solidFill>
            <a:srgbClr val="FBE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863840" y="2651760"/>
            <a:ext cx="27432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Joyful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40080" y="530352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i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feeling will YOUR self-portrait show?</a:t>
            </a: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D5F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secrets of a bold self-portrait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640080" y="1600200"/>
            <a:ext cx="5257800" cy="2057400"/>
          </a:xfrm>
          <a:prstGeom prst="roundRect">
            <a:avLst>
              <a:gd name="adj" fmla="val 4444"/>
            </a:avLst>
          </a:prstGeom>
          <a:solidFill>
            <a:srgbClr val="F5A623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914400" y="1920240"/>
            <a:ext cx="868680" cy="868680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920240"/>
            <a:ext cx="868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65960" y="1892808"/>
            <a:ext cx="3703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BIG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1965960" y="2468880"/>
            <a:ext cx="3703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the whole page with your face.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263640" y="1600200"/>
            <a:ext cx="5257800" cy="2057400"/>
          </a:xfrm>
          <a:prstGeom prst="roundRect">
            <a:avLst>
              <a:gd name="adj" fmla="val 4444"/>
            </a:avLst>
          </a:prstGeom>
          <a:solidFill>
            <a:srgbClr val="EF4136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537960" y="1920240"/>
            <a:ext cx="868680" cy="868680"/>
          </a:xfrm>
          <a:prstGeom prst="ellipse">
            <a:avLst/>
          </a:prstGeom>
          <a:solidFill>
            <a:srgbClr val="FBEFD8"/>
          </a:solidFill>
          <a:ln/>
        </p:spPr>
      </p:sp>
      <p:sp>
        <p:nvSpPr>
          <p:cNvPr id="10" name="Text 8"/>
          <p:cNvSpPr/>
          <p:nvPr/>
        </p:nvSpPr>
        <p:spPr>
          <a:xfrm>
            <a:off x="6537960" y="1920240"/>
            <a:ext cx="868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EF41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7589520" y="1892808"/>
            <a:ext cx="3703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bold</a:t>
            </a:r>
            <a:endParaRPr lang="en-US" sz="2300" dirty="0"/>
          </a:p>
        </p:txBody>
      </p:sp>
      <p:sp>
        <p:nvSpPr>
          <p:cNvPr id="12" name="Text 10"/>
          <p:cNvSpPr/>
          <p:nvPr/>
        </p:nvSpPr>
        <p:spPr>
          <a:xfrm>
            <a:off x="7589520" y="2468880"/>
            <a:ext cx="3703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eyebrows, clear eyes, a real expression.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40080" y="3931920"/>
            <a:ext cx="5257800" cy="2057400"/>
          </a:xfrm>
          <a:prstGeom prst="roundRect">
            <a:avLst>
              <a:gd name="adj" fmla="val 4444"/>
            </a:avLst>
          </a:prstGeom>
          <a:solidFill>
            <a:srgbClr val="0E8A6B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914400" y="4251960"/>
            <a:ext cx="868680" cy="868680"/>
          </a:xfrm>
          <a:prstGeom prst="ellipse">
            <a:avLst/>
          </a:prstGeom>
          <a:solidFill>
            <a:srgbClr val="FBEFD8"/>
          </a:solidFill>
          <a:ln/>
        </p:spPr>
      </p:sp>
      <p:sp>
        <p:nvSpPr>
          <p:cNvPr id="15" name="Text 13"/>
          <p:cNvSpPr/>
          <p:nvPr/>
        </p:nvSpPr>
        <p:spPr>
          <a:xfrm>
            <a:off x="914400" y="4251960"/>
            <a:ext cx="868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E8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1965960" y="4224528"/>
            <a:ext cx="3703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Bright colours</a:t>
            </a:r>
            <a:endParaRPr lang="en-US" sz="2300" dirty="0"/>
          </a:p>
        </p:txBody>
      </p:sp>
      <p:sp>
        <p:nvSpPr>
          <p:cNvPr id="17" name="Text 15"/>
          <p:cNvSpPr/>
          <p:nvPr/>
        </p:nvSpPr>
        <p:spPr>
          <a:xfrm>
            <a:off x="1965960" y="4800600"/>
            <a:ext cx="3703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 pink, sunny yellow, leafy green, sky blue.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263640" y="3931920"/>
            <a:ext cx="5257800" cy="2057400"/>
          </a:xfrm>
          <a:prstGeom prst="roundRect">
            <a:avLst>
              <a:gd name="adj" fmla="val 4444"/>
            </a:avLst>
          </a:prstGeom>
          <a:solidFill>
            <a:srgbClr val="D6337F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537960" y="4251960"/>
            <a:ext cx="868680" cy="868680"/>
          </a:xfrm>
          <a:prstGeom prst="ellipse">
            <a:avLst/>
          </a:prstGeom>
          <a:solidFill>
            <a:srgbClr val="FBEFD8"/>
          </a:solidFill>
          <a:ln/>
        </p:spPr>
      </p:sp>
      <p:sp>
        <p:nvSpPr>
          <p:cNvPr id="20" name="Text 18"/>
          <p:cNvSpPr/>
          <p:nvPr/>
        </p:nvSpPr>
        <p:spPr>
          <a:xfrm>
            <a:off x="6537960" y="4251960"/>
            <a:ext cx="868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D633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3400" dirty="0"/>
          </a:p>
        </p:txBody>
      </p:sp>
      <p:sp>
        <p:nvSpPr>
          <p:cNvPr id="21" name="Text 19"/>
          <p:cNvSpPr/>
          <p:nvPr/>
        </p:nvSpPr>
        <p:spPr>
          <a:xfrm>
            <a:off x="7589520" y="4224528"/>
            <a:ext cx="3703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YOU</a:t>
            </a:r>
            <a:endParaRPr lang="en-US" sz="2300" dirty="0"/>
          </a:p>
        </p:txBody>
      </p:sp>
      <p:sp>
        <p:nvSpPr>
          <p:cNvPr id="22" name="Text 20"/>
          <p:cNvSpPr/>
          <p:nvPr/>
        </p:nvSpPr>
        <p:spPr>
          <a:xfrm>
            <a:off x="7589520" y="4800600"/>
            <a:ext cx="3703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Things you love - flowers, patterns, animals.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EF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 up your face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554480"/>
            <a:ext cx="10972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 sketch in your workbook! Draw one big circle for a face, then try three different eyebrows and three mouths. Feel how the feeling changes.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640080" y="2834640"/>
            <a:ext cx="3429000" cy="2194560"/>
          </a:xfrm>
          <a:prstGeom prst="roundRect">
            <a:avLst>
              <a:gd name="adj" fmla="val 5000"/>
            </a:avLst>
          </a:prstGeom>
          <a:solidFill>
            <a:srgbClr val="1D5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306324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Eyebrows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914400" y="3794760"/>
            <a:ext cx="2926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straight · curved · angled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389120" y="2834640"/>
            <a:ext cx="3429000" cy="2194560"/>
          </a:xfrm>
          <a:prstGeom prst="roundRect">
            <a:avLst>
              <a:gd name="adj" fmla="val 5000"/>
            </a:avLst>
          </a:prstGeom>
          <a:solidFill>
            <a:srgbClr val="EF4136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663440" y="306324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Eyes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663440" y="3794760"/>
            <a:ext cx="2926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big · calm · wide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8138160" y="2834640"/>
            <a:ext cx="3429000" cy="2194560"/>
          </a:xfrm>
          <a:prstGeom prst="roundRect">
            <a:avLst>
              <a:gd name="adj" fmla="val 5000"/>
            </a:avLst>
          </a:prstGeom>
          <a:solidFill>
            <a:srgbClr val="0E8A6B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412480" y="306324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Mouth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8412480" y="3794760"/>
            <a:ext cx="2926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smile · straight · surprised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0080" y="54864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D633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rubbers, no “wrong” - just brave marks.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D6337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32720" y="548640"/>
            <a:ext cx="1280160" cy="128016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3" name="Shape 1"/>
          <p:cNvSpPr/>
          <p:nvPr/>
        </p:nvSpPr>
        <p:spPr>
          <a:xfrm rot="12000000">
            <a:off x="548640" y="4846320"/>
            <a:ext cx="1188720" cy="1554480"/>
          </a:xfrm>
          <a:prstGeom prst="teardrop">
            <a:avLst/>
          </a:prstGeom>
          <a:solidFill>
            <a:srgbClr val="FBEFD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64008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YOU paint yourself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107899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YOUR bold self-portrait, crowned with 3D paper flowers. Fill the page with your face - big eyes, bold brows, your favourite colours. This is you, the Master in the Making.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2926080"/>
            <a:ext cx="3429000" cy="2194560"/>
          </a:xfrm>
          <a:prstGeom prst="roundRect">
            <a:avLst>
              <a:gd name="adj" fmla="val 5000"/>
            </a:avLst>
          </a:prstGeom>
          <a:solidFill>
            <a:srgbClr val="1D5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14400" y="315468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914400" y="38862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Big face, lightly in pencil, then go bold.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389120" y="2926080"/>
            <a:ext cx="3429000" cy="2194560"/>
          </a:xfrm>
          <a:prstGeom prst="roundRect">
            <a:avLst>
              <a:gd name="adj" fmla="val 5000"/>
            </a:avLst>
          </a:prstGeom>
          <a:solidFill>
            <a:srgbClr val="0E8A6B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663440" y="315468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4663440" y="38862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Bright Frida colours and a real feeling.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138160" y="2926080"/>
            <a:ext cx="3429000" cy="2194560"/>
          </a:xfrm>
          <a:prstGeom prst="roundRect">
            <a:avLst>
              <a:gd name="adj" fmla="val 5000"/>
            </a:avLst>
          </a:prstGeom>
          <a:solidFill>
            <a:srgbClr val="F5A623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412480" y="315468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8412480" y="38862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your 3D paper flowers (next slide!).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0080" y="55321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Challenge: show a feeling only YOU could show.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BEF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your 3D paper flower crown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Frida wore flowers like a crown. Here’s how to make yours pop in 3D: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640080" y="2377440"/>
            <a:ext cx="2514600" cy="2926080"/>
          </a:xfrm>
          <a:prstGeom prst="roundRect">
            <a:avLst>
              <a:gd name="adj" fmla="val 4364"/>
            </a:avLst>
          </a:prstGeom>
          <a:solidFill>
            <a:srgbClr val="1D5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56032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68680" y="333756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Cut &amp; fold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68680" y="3931920"/>
            <a:ext cx="2103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Cut bright squares. Fold in half, then half again.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3429000" y="2377440"/>
            <a:ext cx="2514600" cy="2926080"/>
          </a:xfrm>
          <a:prstGeom prst="roundRect">
            <a:avLst>
              <a:gd name="adj" fmla="val 4364"/>
            </a:avLst>
          </a:prstGeom>
          <a:solidFill>
            <a:srgbClr val="EF4136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0" y="256032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3657600" y="333756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 the petals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657600" y="3931920"/>
            <a:ext cx="2103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 off the top, then open it out.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217920" y="2377440"/>
            <a:ext cx="2514600" cy="2926080"/>
          </a:xfrm>
          <a:prstGeom prst="roundRect">
            <a:avLst>
              <a:gd name="adj" fmla="val 4364"/>
            </a:avLst>
          </a:prstGeom>
          <a:solidFill>
            <a:srgbClr val="6D4C9F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446520" y="256032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6446520" y="333756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 to pop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446520" y="3931920"/>
            <a:ext cx="2103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 and glue the centre so it stands UP in 3D.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9006840" y="2377440"/>
            <a:ext cx="2514600" cy="2926080"/>
          </a:xfrm>
          <a:prstGeom prst="roundRect">
            <a:avLst>
              <a:gd name="adj" fmla="val 4364"/>
            </a:avLst>
          </a:prstGeom>
          <a:solidFill>
            <a:srgbClr val="F5A623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9235440" y="256032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9235440" y="333756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 it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9235440" y="3931920"/>
            <a:ext cx="2103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green leaves, then glue 3–5 flowers across the top.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640080" y="56235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A53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“Pinch to pop” is the trick - that’s what makes them 3D.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BEF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Artist words to know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640080" y="1691640"/>
            <a:ext cx="2834640" cy="960120"/>
          </a:xfrm>
          <a:prstGeom prst="roundRect">
            <a:avLst>
              <a:gd name="adj" fmla="val 9524"/>
            </a:avLst>
          </a:prstGeom>
          <a:solidFill>
            <a:srgbClr val="1D5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640080" y="1691640"/>
            <a:ext cx="28346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Self-portrait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3703320" y="1691640"/>
            <a:ext cx="7680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90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picture of yourself.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40080" y="2862072"/>
            <a:ext cx="2834640" cy="960120"/>
          </a:xfrm>
          <a:prstGeom prst="roundRect">
            <a:avLst>
              <a:gd name="adj" fmla="val 9524"/>
            </a:avLst>
          </a:prstGeom>
          <a:solidFill>
            <a:srgbClr val="D6337F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40080" y="2862072"/>
            <a:ext cx="28346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Symbol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703320" y="2862072"/>
            <a:ext cx="7680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90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Something that stands for an idea (a flower can mean joy).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640080" y="4032504"/>
            <a:ext cx="2834640" cy="960120"/>
          </a:xfrm>
          <a:prstGeom prst="roundRect">
            <a:avLst>
              <a:gd name="adj" fmla="val 9524"/>
            </a:avLst>
          </a:prstGeom>
          <a:solidFill>
            <a:srgbClr val="0E8A6B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40080" y="4032504"/>
            <a:ext cx="28346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Folk art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703320" y="4032504"/>
            <a:ext cx="7680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90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Colourful, handmade art full of pattern.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640080" y="5202936"/>
            <a:ext cx="2834640" cy="960120"/>
          </a:xfrm>
          <a:prstGeom prst="roundRect">
            <a:avLst>
              <a:gd name="adj" fmla="val 9524"/>
            </a:avLst>
          </a:prstGeom>
          <a:solidFill>
            <a:srgbClr val="6D4C9F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40080" y="5202936"/>
            <a:ext cx="28346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Expression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703320" y="5202936"/>
            <a:ext cx="7680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90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feeling on a face.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EF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6766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 Frida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640080" y="1691640"/>
            <a:ext cx="65836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Frida Kahlo, a famous artist from Mexico. She was born in 1907 and became one of the most loved painters in the whole world.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40080" y="2926080"/>
            <a:ext cx="6583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633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 favourite subject to paint? Herself.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40080" y="3840480"/>
            <a:ext cx="3108960" cy="1828800"/>
          </a:xfrm>
          <a:prstGeom prst="roundRect">
            <a:avLst>
              <a:gd name="adj" fmla="val 6000"/>
            </a:avLst>
          </a:prstGeom>
          <a:solidFill>
            <a:srgbClr val="0E8A6B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416052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1907–1954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40080" y="493776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D7EE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 lifetime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023360" y="3840480"/>
            <a:ext cx="3108960" cy="1828800"/>
          </a:xfrm>
          <a:prstGeom prst="roundRect">
            <a:avLst>
              <a:gd name="adj" fmla="val 6000"/>
            </a:avLst>
          </a:prstGeom>
          <a:solidFill>
            <a:srgbClr val="1D5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023360" y="416052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Mexico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4023360" y="493776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7D6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 colourful home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7772400" y="822960"/>
            <a:ext cx="3749040" cy="5212080"/>
          </a:xfrm>
          <a:prstGeom prst="roundRect">
            <a:avLst>
              <a:gd name="adj" fmla="val 3415"/>
            </a:avLst>
          </a:prstGeom>
          <a:solidFill>
            <a:srgbClr val="F3E4C4"/>
          </a:solidFill>
          <a:ln w="31750">
            <a:solidFill>
              <a:srgbClr val="141414"/>
            </a:solidFill>
            <a:prstDash val="solid"/>
          </a:ln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8321954" y="1657807"/>
            <a:ext cx="2649931" cy="2776118"/>
          </a:xfrm>
          <a:prstGeom prst="ellipse">
            <a:avLst/>
          </a:prstGeom>
          <a:solidFill>
            <a:srgbClr val="2A201A"/>
          </a:solidFill>
          <a:ln/>
        </p:spPr>
      </p:sp>
      <p:sp>
        <p:nvSpPr>
          <p:cNvPr id="13" name="Shape 11"/>
          <p:cNvSpPr/>
          <p:nvPr/>
        </p:nvSpPr>
        <p:spPr>
          <a:xfrm>
            <a:off x="8637422" y="1783994"/>
            <a:ext cx="578358" cy="578358"/>
          </a:xfrm>
          <a:prstGeom prst="star5">
            <a:avLst/>
          </a:prstGeom>
          <a:solidFill>
            <a:srgbClr val="EF4136"/>
          </a:solidFill>
          <a:ln/>
        </p:spPr>
      </p:sp>
      <p:sp>
        <p:nvSpPr>
          <p:cNvPr id="14" name="Shape 12"/>
          <p:cNvSpPr/>
          <p:nvPr/>
        </p:nvSpPr>
        <p:spPr>
          <a:xfrm>
            <a:off x="9205265" y="1531620"/>
            <a:ext cx="578358" cy="578358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15" name="Shape 13"/>
          <p:cNvSpPr/>
          <p:nvPr/>
        </p:nvSpPr>
        <p:spPr>
          <a:xfrm>
            <a:off x="9773107" y="1493764"/>
            <a:ext cx="578358" cy="578358"/>
          </a:xfrm>
          <a:prstGeom prst="star5">
            <a:avLst/>
          </a:prstGeom>
          <a:solidFill>
            <a:srgbClr val="D6337F"/>
          </a:solidFill>
          <a:ln/>
        </p:spPr>
      </p:sp>
      <p:sp>
        <p:nvSpPr>
          <p:cNvPr id="16" name="Shape 14"/>
          <p:cNvSpPr/>
          <p:nvPr/>
        </p:nvSpPr>
        <p:spPr>
          <a:xfrm>
            <a:off x="10340950" y="1657807"/>
            <a:ext cx="578358" cy="578358"/>
          </a:xfrm>
          <a:prstGeom prst="star5">
            <a:avLst/>
          </a:prstGeom>
          <a:solidFill>
            <a:srgbClr val="6D4C9F"/>
          </a:solidFill>
          <a:ln/>
        </p:spPr>
      </p:sp>
      <p:sp>
        <p:nvSpPr>
          <p:cNvPr id="17" name="Shape 15"/>
          <p:cNvSpPr/>
          <p:nvPr/>
        </p:nvSpPr>
        <p:spPr>
          <a:xfrm>
            <a:off x="10782605" y="2036369"/>
            <a:ext cx="578358" cy="578358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18" name="Shape 16"/>
          <p:cNvSpPr/>
          <p:nvPr/>
        </p:nvSpPr>
        <p:spPr>
          <a:xfrm>
            <a:off x="8700516" y="2225650"/>
            <a:ext cx="1892808" cy="2145182"/>
          </a:xfrm>
          <a:prstGeom prst="ellipse">
            <a:avLst/>
          </a:prstGeom>
          <a:solidFill>
            <a:srgbClr val="E7B58C"/>
          </a:solidFill>
          <a:ln/>
        </p:spPr>
      </p:sp>
      <p:sp>
        <p:nvSpPr>
          <p:cNvPr id="19" name="Shape 17"/>
          <p:cNvSpPr/>
          <p:nvPr/>
        </p:nvSpPr>
        <p:spPr>
          <a:xfrm>
            <a:off x="8952890" y="2667305"/>
            <a:ext cx="1388059" cy="353324"/>
          </a:xfrm>
          <a:prstGeom prst="chord">
            <a:avLst/>
          </a:prstGeom>
          <a:solidFill>
            <a:srgbClr val="2A201A"/>
          </a:solidFill>
          <a:ln/>
        </p:spPr>
      </p:sp>
      <p:sp>
        <p:nvSpPr>
          <p:cNvPr id="20" name="Shape 18"/>
          <p:cNvSpPr/>
          <p:nvPr/>
        </p:nvSpPr>
        <p:spPr>
          <a:xfrm>
            <a:off x="9116934" y="2957535"/>
            <a:ext cx="277612" cy="277612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21" name="Shape 19"/>
          <p:cNvSpPr/>
          <p:nvPr/>
        </p:nvSpPr>
        <p:spPr>
          <a:xfrm>
            <a:off x="9899294" y="2957535"/>
            <a:ext cx="277612" cy="277612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22" name="Shape 20"/>
          <p:cNvSpPr/>
          <p:nvPr/>
        </p:nvSpPr>
        <p:spPr>
          <a:xfrm rot="10800000">
            <a:off x="9293596" y="3550615"/>
            <a:ext cx="706648" cy="378562"/>
          </a:xfrm>
          <a:prstGeom prst="chord">
            <a:avLst/>
          </a:prstGeom>
          <a:solidFill>
            <a:srgbClr val="B5322E"/>
          </a:solidFill>
          <a:ln/>
        </p:spPr>
      </p:sp>
      <p:sp>
        <p:nvSpPr>
          <p:cNvPr id="23" name="Text 21"/>
          <p:cNvSpPr/>
          <p:nvPr/>
        </p:nvSpPr>
        <p:spPr>
          <a:xfrm>
            <a:off x="7955280" y="5029200"/>
            <a:ext cx="3383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bold, proud, and full of colour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F41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41280" y="640080"/>
            <a:ext cx="1280160" cy="128016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3" name="Shape 1"/>
          <p:cNvSpPr/>
          <p:nvPr/>
        </p:nvSpPr>
        <p:spPr>
          <a:xfrm rot="12000000">
            <a:off x="640080" y="4846320"/>
            <a:ext cx="1097280" cy="1463040"/>
          </a:xfrm>
          <a:prstGeom prst="teardrop">
            <a:avLst/>
          </a:prstGeom>
          <a:solidFill>
            <a:srgbClr val="FBEFD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73152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&amp; tell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up your masterpiece. When it’s your turn, tell us: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640080" y="2743200"/>
            <a:ext cx="3429000" cy="2194560"/>
          </a:xfrm>
          <a:prstGeom prst="roundRect">
            <a:avLst>
              <a:gd name="adj" fmla="val 5000"/>
            </a:avLst>
          </a:prstGeom>
          <a:solidFill>
            <a:srgbClr val="1D5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14400" y="297180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feeling?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14400" y="36576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feeling your face shows.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389120" y="2743200"/>
            <a:ext cx="3429000" cy="2194560"/>
          </a:xfrm>
          <a:prstGeom prst="roundRect">
            <a:avLst>
              <a:gd name="adj" fmla="val 5000"/>
            </a:avLst>
          </a:prstGeom>
          <a:solidFill>
            <a:srgbClr val="F5A623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663440" y="297180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Favourite colour?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663440" y="36576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colour you love most in it.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138160" y="2743200"/>
            <a:ext cx="3429000" cy="2194560"/>
          </a:xfrm>
          <a:prstGeom prst="roundRect">
            <a:avLst>
              <a:gd name="adj" fmla="val 5000"/>
            </a:avLst>
          </a:prstGeom>
          <a:solidFill>
            <a:srgbClr val="0E8A6B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412480" y="297180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says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412480" y="36576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your picture says about YOU.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0080" y="54864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i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masterpiece is different - that’s the whole point.</a:t>
            </a:r>
            <a:endParaRPr lang="en-US" sz="1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D6337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94960" y="457200"/>
            <a:ext cx="1005840" cy="100584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3" name="Shape 1"/>
          <p:cNvSpPr/>
          <p:nvPr/>
        </p:nvSpPr>
        <p:spPr>
          <a:xfrm rot="12000000">
            <a:off x="731520" y="4754880"/>
            <a:ext cx="1280160" cy="1645920"/>
          </a:xfrm>
          <a:prstGeom prst="teardrop">
            <a:avLst/>
          </a:prstGeom>
          <a:solidFill>
            <a:srgbClr val="FBEFD8"/>
          </a:solidFill>
          <a:ln/>
        </p:spPr>
      </p:sp>
      <p:sp>
        <p:nvSpPr>
          <p:cNvPr id="4" name="Shape 2"/>
          <p:cNvSpPr/>
          <p:nvPr/>
        </p:nvSpPr>
        <p:spPr>
          <a:xfrm>
            <a:off x="10241280" y="4663440"/>
            <a:ext cx="1463040" cy="1280160"/>
          </a:xfrm>
          <a:prstGeom prst="ellipse">
            <a:avLst/>
          </a:prstGeom>
          <a:solidFill>
            <a:srgbClr val="0E8A6B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2560320"/>
            <a:ext cx="110642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You’re a Master in the Making.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1005840" y="3840480"/>
            <a:ext cx="10149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Frida, you made something bold, bright and truly YOURS.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48640" y="6126480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200" kern="0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Masters in the Making  ·  by La Vita Nova  ·  South Yarra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EF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the real Frida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53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face she painted again and again - bold brows, bright flowers, fearless colour.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22960" y="2148840"/>
            <a:ext cx="5029200" cy="3383280"/>
          </a:xfrm>
          <a:prstGeom prst="rect">
            <a:avLst/>
          </a:prstGeom>
          <a:solidFill>
            <a:srgbClr val="FFFCF3"/>
          </a:solidFill>
          <a:ln w="25400">
            <a:solidFill>
              <a:srgbClr val="D6337F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2788920" y="3127248"/>
            <a:ext cx="1097280" cy="822960"/>
          </a:xfrm>
          <a:prstGeom prst="rect">
            <a:avLst/>
          </a:prstGeom>
          <a:solidFill>
            <a:srgbClr val="FFFFFF"/>
          </a:solidFill>
          <a:ln w="15875">
            <a:solidFill>
              <a:srgbClr val="D6337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026664" y="3273552"/>
            <a:ext cx="237744" cy="237744"/>
          </a:xfrm>
          <a:prstGeom prst="ellipse">
            <a:avLst/>
          </a:prstGeom>
          <a:solidFill>
            <a:srgbClr val="D6337F"/>
          </a:solidFill>
          <a:ln/>
        </p:spPr>
      </p:sp>
      <p:sp>
        <p:nvSpPr>
          <p:cNvPr id="7" name="Shape 5"/>
          <p:cNvSpPr/>
          <p:nvPr/>
        </p:nvSpPr>
        <p:spPr>
          <a:xfrm>
            <a:off x="3227832" y="3438144"/>
            <a:ext cx="502920" cy="420624"/>
          </a:xfrm>
          <a:prstGeom prst="triangle">
            <a:avLst/>
          </a:prstGeom>
          <a:solidFill>
            <a:srgbClr val="D6337F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02336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633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IMAGE HERE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355080" y="2148840"/>
            <a:ext cx="5029200" cy="3383280"/>
          </a:xfrm>
          <a:prstGeom prst="rect">
            <a:avLst/>
          </a:prstGeom>
          <a:solidFill>
            <a:srgbClr val="FFFCF3"/>
          </a:solidFill>
          <a:ln w="25400">
            <a:solidFill>
              <a:srgbClr val="0E8A6B"/>
            </a:solidFill>
            <a:prstDash val="dash"/>
          </a:ln>
        </p:spPr>
      </p:sp>
      <p:sp>
        <p:nvSpPr>
          <p:cNvPr id="10" name="Shape 8"/>
          <p:cNvSpPr/>
          <p:nvPr/>
        </p:nvSpPr>
        <p:spPr>
          <a:xfrm>
            <a:off x="8321040" y="3127248"/>
            <a:ext cx="1097280" cy="822960"/>
          </a:xfrm>
          <a:prstGeom prst="rect">
            <a:avLst/>
          </a:prstGeom>
          <a:solidFill>
            <a:srgbClr val="FFFFFF"/>
          </a:solidFill>
          <a:ln w="15875">
            <a:solidFill>
              <a:srgbClr val="0E8A6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558784" y="3273552"/>
            <a:ext cx="237744" cy="237744"/>
          </a:xfrm>
          <a:prstGeom prst="ellipse">
            <a:avLst/>
          </a:prstGeom>
          <a:solidFill>
            <a:srgbClr val="0E8A6B"/>
          </a:solidFill>
          <a:ln/>
        </p:spPr>
      </p:sp>
      <p:sp>
        <p:nvSpPr>
          <p:cNvPr id="12" name="Shape 10"/>
          <p:cNvSpPr/>
          <p:nvPr/>
        </p:nvSpPr>
        <p:spPr>
          <a:xfrm>
            <a:off x="8759952" y="3438144"/>
            <a:ext cx="502920" cy="420624"/>
          </a:xfrm>
          <a:prstGeom prst="triangle">
            <a:avLst/>
          </a:prstGeom>
          <a:solidFill>
            <a:srgbClr val="0E8A6B"/>
          </a:solidFill>
          <a:ln/>
        </p:spPr>
      </p:sp>
      <p:sp>
        <p:nvSpPr>
          <p:cNvPr id="13" name="Text 11"/>
          <p:cNvSpPr/>
          <p:nvPr/>
        </p:nvSpPr>
        <p:spPr>
          <a:xfrm>
            <a:off x="6355080" y="402336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E8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IMAGE HERE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2960" y="56235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Frida with her flower crown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355080" y="56235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Frida painting in her studio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Let’s watch: Frida’s world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828800"/>
            <a:ext cx="6126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000" dirty="0">
                <a:solidFill>
                  <a:srgbClr val="D8D8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quick film about Frida’s colourful life and art. Eyes on the screen - count how many flowers, colours and animals you can spot!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640080" y="3840480"/>
            <a:ext cx="6126480" cy="1371600"/>
          </a:xfrm>
          <a:prstGeom prst="roundRect">
            <a:avLst>
              <a:gd name="adj" fmla="val 6667"/>
            </a:avLst>
          </a:prstGeom>
          <a:solidFill>
            <a:srgbClr val="D6337F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 rot="5400000">
            <a:off x="914400" y="4133088"/>
            <a:ext cx="274320" cy="329184"/>
          </a:xfrm>
          <a:prstGeom prst="triangle">
            <a:avLst/>
          </a:prstGeom>
          <a:solidFill>
            <a:srgbClr val="FBEFD8"/>
          </a:solidFill>
          <a:ln/>
        </p:spPr>
      </p:sp>
      <p:sp>
        <p:nvSpPr>
          <p:cNvPr id="6" name="Text 4"/>
          <p:cNvSpPr/>
          <p:nvPr/>
        </p:nvSpPr>
        <p:spPr>
          <a:xfrm>
            <a:off x="1325880" y="411480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“Frida Kahlo for Kids”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14400" y="4617720"/>
            <a:ext cx="5577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6D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about 4 minutes · scan the code or open the link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863840" y="1463040"/>
            <a:ext cx="3657600" cy="4023360"/>
          </a:xfrm>
          <a:prstGeom prst="roundRect">
            <a:avLst>
              <a:gd name="adj" fmla="val 3000"/>
            </a:avLst>
          </a:prstGeom>
          <a:solidFill>
            <a:srgbClr val="FBEFD8"/>
          </a:solidFill>
          <a:ln/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66760" y="1874520"/>
            <a:ext cx="2651760" cy="265176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955280" y="457200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53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YouTube, search: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7955280" y="489204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Frida Kahlo for Kids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40080" y="59436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Link: youtu.be/irfXlcacJpU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8A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640080"/>
            <a:ext cx="1463040" cy="146304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4663440"/>
            <a:ext cx="1371600" cy="1188720"/>
          </a:xfrm>
          <a:prstGeom prst="ellipse">
            <a:avLst/>
          </a:prstGeom>
          <a:solidFill>
            <a:srgbClr val="D6337F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73152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Frida’s Mexico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78638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Frida loved the bright colours, flowers and folk art of Mexico - hot pinks, sunny yellows, leafy greens and sky blues. She brought all of it into her paintings.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40080" y="38404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i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Folk art = colourful, handmade art full of pattern and joy.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40080" y="4937760"/>
            <a:ext cx="822960" cy="822960"/>
          </a:xfrm>
          <a:prstGeom prst="ellipse">
            <a:avLst/>
          </a:prstGeom>
          <a:solidFill>
            <a:srgbClr val="EF4136"/>
          </a:solidFill>
          <a:ln w="19050">
            <a:solidFill>
              <a:srgbClr val="14141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691640" y="4937760"/>
            <a:ext cx="822960" cy="822960"/>
          </a:xfrm>
          <a:prstGeom prst="ellipse">
            <a:avLst/>
          </a:prstGeom>
          <a:solidFill>
            <a:srgbClr val="D6337F"/>
          </a:solidFill>
          <a:ln w="19050">
            <a:solidFill>
              <a:srgbClr val="14141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743200" y="4937760"/>
            <a:ext cx="822960" cy="822960"/>
          </a:xfrm>
          <a:prstGeom prst="ellipse">
            <a:avLst/>
          </a:prstGeom>
          <a:solidFill>
            <a:srgbClr val="F5A623"/>
          </a:solidFill>
          <a:ln w="19050">
            <a:solidFill>
              <a:srgbClr val="14141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794760" y="4937760"/>
            <a:ext cx="822960" cy="822960"/>
          </a:xfrm>
          <a:prstGeom prst="ellipse">
            <a:avLst/>
          </a:prstGeom>
          <a:solidFill>
            <a:srgbClr val="1D5FD8"/>
          </a:solidFill>
          <a:ln w="19050">
            <a:solidFill>
              <a:srgbClr val="14141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846320" y="4937760"/>
            <a:ext cx="822960" cy="822960"/>
          </a:xfrm>
          <a:prstGeom prst="ellipse">
            <a:avLst/>
          </a:prstGeom>
          <a:solidFill>
            <a:srgbClr val="FBEFD8"/>
          </a:solidFill>
          <a:ln w="19050">
            <a:solidFill>
              <a:srgbClr val="141414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EF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Frida's Mexico, for real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28016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53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 colours came straight from her home and her country.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48640" y="2057400"/>
            <a:ext cx="3566160" cy="3108960"/>
          </a:xfrm>
          <a:prstGeom prst="rect">
            <a:avLst/>
          </a:prstGeom>
          <a:solidFill>
            <a:srgbClr val="FFFCF3"/>
          </a:solidFill>
          <a:ln w="25400">
            <a:solidFill>
              <a:srgbClr val="1D5FD8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1783080" y="2898648"/>
            <a:ext cx="1097280" cy="822960"/>
          </a:xfrm>
          <a:prstGeom prst="rect">
            <a:avLst/>
          </a:prstGeom>
          <a:solidFill>
            <a:srgbClr val="FFFFFF"/>
          </a:solidFill>
          <a:ln w="15875">
            <a:solidFill>
              <a:srgbClr val="1D5FD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20824" y="3044952"/>
            <a:ext cx="237744" cy="237744"/>
          </a:xfrm>
          <a:prstGeom prst="ellipse">
            <a:avLst/>
          </a:prstGeom>
          <a:solidFill>
            <a:srgbClr val="1D5FD8"/>
          </a:solidFill>
          <a:ln/>
        </p:spPr>
      </p:sp>
      <p:sp>
        <p:nvSpPr>
          <p:cNvPr id="7" name="Shape 5"/>
          <p:cNvSpPr/>
          <p:nvPr/>
        </p:nvSpPr>
        <p:spPr>
          <a:xfrm>
            <a:off x="2221992" y="3209544"/>
            <a:ext cx="502920" cy="420624"/>
          </a:xfrm>
          <a:prstGeom prst="triangle">
            <a:avLst/>
          </a:prstGeom>
          <a:solidFill>
            <a:srgbClr val="1D5FD8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379476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5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IMAGE HERE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15968" y="2057400"/>
            <a:ext cx="3566160" cy="3108960"/>
          </a:xfrm>
          <a:prstGeom prst="rect">
            <a:avLst/>
          </a:prstGeom>
          <a:solidFill>
            <a:srgbClr val="FFFCF3"/>
          </a:solidFill>
          <a:ln w="25400">
            <a:solidFill>
              <a:srgbClr val="F5A623"/>
            </a:solidFill>
            <a:prstDash val="dash"/>
          </a:ln>
        </p:spPr>
      </p:sp>
      <p:sp>
        <p:nvSpPr>
          <p:cNvPr id="10" name="Shape 8"/>
          <p:cNvSpPr/>
          <p:nvPr/>
        </p:nvSpPr>
        <p:spPr>
          <a:xfrm>
            <a:off x="5550408" y="2898648"/>
            <a:ext cx="1097280" cy="822960"/>
          </a:xfrm>
          <a:prstGeom prst="rect">
            <a:avLst/>
          </a:prstGeom>
          <a:solidFill>
            <a:srgbClr val="FFFFFF"/>
          </a:solidFill>
          <a:ln w="15875">
            <a:solidFill>
              <a:srgbClr val="F5A62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788152" y="3044952"/>
            <a:ext cx="237744" cy="237744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2" name="Shape 10"/>
          <p:cNvSpPr/>
          <p:nvPr/>
        </p:nvSpPr>
        <p:spPr>
          <a:xfrm>
            <a:off x="5989320" y="3209544"/>
            <a:ext cx="502920" cy="420624"/>
          </a:xfrm>
          <a:prstGeom prst="triangle">
            <a:avLst/>
          </a:prstGeom>
          <a:solidFill>
            <a:srgbClr val="F5A623"/>
          </a:solidFill>
          <a:ln/>
        </p:spPr>
      </p:sp>
      <p:sp>
        <p:nvSpPr>
          <p:cNvPr id="13" name="Text 11"/>
          <p:cNvSpPr/>
          <p:nvPr/>
        </p:nvSpPr>
        <p:spPr>
          <a:xfrm>
            <a:off x="4315968" y="379476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IMAGE HERE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083296" y="2057400"/>
            <a:ext cx="3566160" cy="3108960"/>
          </a:xfrm>
          <a:prstGeom prst="rect">
            <a:avLst/>
          </a:prstGeom>
          <a:solidFill>
            <a:srgbClr val="FFFCF3"/>
          </a:solidFill>
          <a:ln w="25400">
            <a:solidFill>
              <a:srgbClr val="EF4136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9317736" y="2898648"/>
            <a:ext cx="1097280" cy="822960"/>
          </a:xfrm>
          <a:prstGeom prst="rect">
            <a:avLst/>
          </a:prstGeom>
          <a:solidFill>
            <a:srgbClr val="FFFFFF"/>
          </a:solidFill>
          <a:ln w="15875">
            <a:solidFill>
              <a:srgbClr val="EF413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555480" y="3044952"/>
            <a:ext cx="237744" cy="237744"/>
          </a:xfrm>
          <a:prstGeom prst="ellipse">
            <a:avLst/>
          </a:prstGeom>
          <a:solidFill>
            <a:srgbClr val="EF4136"/>
          </a:solidFill>
          <a:ln/>
        </p:spPr>
      </p:sp>
      <p:sp>
        <p:nvSpPr>
          <p:cNvPr id="17" name="Shape 15"/>
          <p:cNvSpPr/>
          <p:nvPr/>
        </p:nvSpPr>
        <p:spPr>
          <a:xfrm>
            <a:off x="9756648" y="3209544"/>
            <a:ext cx="502920" cy="420624"/>
          </a:xfrm>
          <a:prstGeom prst="triangle">
            <a:avLst/>
          </a:prstGeom>
          <a:solidFill>
            <a:srgbClr val="EF4136"/>
          </a:solidFill>
          <a:ln/>
        </p:spPr>
      </p:sp>
      <p:sp>
        <p:nvSpPr>
          <p:cNvPr id="18" name="Text 16"/>
          <p:cNvSpPr/>
          <p:nvPr/>
        </p:nvSpPr>
        <p:spPr>
          <a:xfrm>
            <a:off x="8083296" y="379476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F41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IMAGE HERE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525780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Casa Azul - her bright blue house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315968" y="525780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Mexican folk art &amp; textiles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083296" y="525780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Frida in a traditional Tehuana dress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40080" y="59893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5A53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 out how the same colours turn up in her paintings.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EF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Game: spot the Frida colours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55448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around the room. When I call a colour, point to it as fast as you can! Fastest pointers win.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640080" y="2651760"/>
            <a:ext cx="2514600" cy="2377440"/>
          </a:xfrm>
          <a:prstGeom prst="roundRect">
            <a:avLst>
              <a:gd name="adj" fmla="val 4615"/>
            </a:avLst>
          </a:prstGeom>
          <a:solidFill>
            <a:srgbClr val="D6337F"/>
          </a:solidFill>
          <a:ln w="25400">
            <a:solidFill>
              <a:srgbClr val="141414"/>
            </a:solidFill>
            <a:prstDash val="solid"/>
          </a:ln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2651760"/>
            <a:ext cx="25146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 pink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429000" y="2651760"/>
            <a:ext cx="2514600" cy="2377440"/>
          </a:xfrm>
          <a:prstGeom prst="roundRect">
            <a:avLst>
              <a:gd name="adj" fmla="val 4615"/>
            </a:avLst>
          </a:prstGeom>
          <a:solidFill>
            <a:srgbClr val="F5A623"/>
          </a:solidFill>
          <a:ln w="25400">
            <a:solidFill>
              <a:srgbClr val="141414"/>
            </a:solidFill>
            <a:prstDash val="solid"/>
          </a:ln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429000" y="2651760"/>
            <a:ext cx="25146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Sunny yellow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217920" y="2651760"/>
            <a:ext cx="2514600" cy="2377440"/>
          </a:xfrm>
          <a:prstGeom prst="roundRect">
            <a:avLst>
              <a:gd name="adj" fmla="val 4615"/>
            </a:avLst>
          </a:prstGeom>
          <a:solidFill>
            <a:srgbClr val="0E8A6B"/>
          </a:solidFill>
          <a:ln w="25400">
            <a:solidFill>
              <a:srgbClr val="141414"/>
            </a:solidFill>
            <a:prstDash val="solid"/>
          </a:ln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217920" y="2651760"/>
            <a:ext cx="25146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Leafy green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9006840" y="2651760"/>
            <a:ext cx="2514600" cy="2377440"/>
          </a:xfrm>
          <a:prstGeom prst="roundRect">
            <a:avLst>
              <a:gd name="adj" fmla="val 4615"/>
            </a:avLst>
          </a:prstGeom>
          <a:solidFill>
            <a:srgbClr val="1D5FD8"/>
          </a:solidFill>
          <a:ln w="25400">
            <a:solidFill>
              <a:srgbClr val="141414"/>
            </a:solidFill>
            <a:prstDash val="solid"/>
          </a:ln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006840" y="2651760"/>
            <a:ext cx="25146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Sky blue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40080" y="539496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A53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are Frida’s colours - we’ll fill our pictures with them today.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3A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663440" y="4206240"/>
            <a:ext cx="2834640" cy="2834640"/>
          </a:xfrm>
          <a:prstGeom prst="ellipse">
            <a:avLst/>
          </a:prstGeom>
          <a:solidFill>
            <a:srgbClr val="15408F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97280"/>
            <a:ext cx="10972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BEF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big change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1280160" y="2377440"/>
            <a:ext cx="9601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2200" dirty="0">
                <a:solidFill>
                  <a:srgbClr val="CF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Frida was young she got sick with polio, but she stayed strong and active. Later, at 18, she was hurt in a bus accident and had to rest in bed for a long time.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280160" y="457200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could have given up. But Frida was brave.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A6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big idea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640080" y="1737360"/>
            <a:ext cx="69494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10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resting in bed, Frida’s family put a mirror above her so she could see her own face, and gave her paints. So she began to paint herself.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640080" y="379476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i="1" dirty="0">
                <a:solidFill>
                  <a:srgbClr val="D633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how a great self-portrait artist was born.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640080" y="475488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turned a hard time into brave, colourful art. Today, we do the same.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7955280" y="1280160"/>
            <a:ext cx="3566160" cy="4206240"/>
          </a:xfrm>
          <a:prstGeom prst="roundRect">
            <a:avLst>
              <a:gd name="adj" fmla="val 3590"/>
            </a:avLst>
          </a:prstGeom>
          <a:solidFill>
            <a:srgbClr val="FBEFD8"/>
          </a:solidFill>
          <a:ln w="31750">
            <a:solidFill>
              <a:srgbClr val="141414"/>
            </a:solidFill>
            <a:prstDash val="solid"/>
          </a:ln>
          <a:effectLst>
            <a:outerShdw sx="100000" sy="100000" kx="0" ky="0" algn="bl" rotWithShape="0" blurRad="101600" dist="63500" dir="2700000">
              <a:srgbClr val="141414">
                <a:alpha val="8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955280" y="14630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9A927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MIRROR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586216" y="2167128"/>
            <a:ext cx="2304288" cy="2414016"/>
          </a:xfrm>
          <a:prstGeom prst="ellipse">
            <a:avLst/>
          </a:prstGeom>
          <a:solidFill>
            <a:srgbClr val="2A201A"/>
          </a:solidFill>
          <a:ln/>
        </p:spPr>
      </p:sp>
      <p:sp>
        <p:nvSpPr>
          <p:cNvPr id="9" name="Shape 7"/>
          <p:cNvSpPr/>
          <p:nvPr/>
        </p:nvSpPr>
        <p:spPr>
          <a:xfrm>
            <a:off x="8860536" y="2276856"/>
            <a:ext cx="502920" cy="502920"/>
          </a:xfrm>
          <a:prstGeom prst="star5">
            <a:avLst/>
          </a:prstGeom>
          <a:solidFill>
            <a:srgbClr val="EF4136"/>
          </a:solidFill>
          <a:ln/>
        </p:spPr>
      </p:sp>
      <p:sp>
        <p:nvSpPr>
          <p:cNvPr id="10" name="Shape 8"/>
          <p:cNvSpPr/>
          <p:nvPr/>
        </p:nvSpPr>
        <p:spPr>
          <a:xfrm>
            <a:off x="9354312" y="2057400"/>
            <a:ext cx="502920" cy="50292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11" name="Shape 9"/>
          <p:cNvSpPr/>
          <p:nvPr/>
        </p:nvSpPr>
        <p:spPr>
          <a:xfrm>
            <a:off x="9848088" y="2024482"/>
            <a:ext cx="502920" cy="502920"/>
          </a:xfrm>
          <a:prstGeom prst="star5">
            <a:avLst/>
          </a:prstGeom>
          <a:solidFill>
            <a:srgbClr val="D6337F"/>
          </a:solidFill>
          <a:ln/>
        </p:spPr>
      </p:sp>
      <p:sp>
        <p:nvSpPr>
          <p:cNvPr id="12" name="Shape 10"/>
          <p:cNvSpPr/>
          <p:nvPr/>
        </p:nvSpPr>
        <p:spPr>
          <a:xfrm>
            <a:off x="10341864" y="2167128"/>
            <a:ext cx="502920" cy="502920"/>
          </a:xfrm>
          <a:prstGeom prst="star5">
            <a:avLst/>
          </a:prstGeom>
          <a:solidFill>
            <a:srgbClr val="6D4C9F"/>
          </a:solidFill>
          <a:ln/>
        </p:spPr>
      </p:sp>
      <p:sp>
        <p:nvSpPr>
          <p:cNvPr id="13" name="Shape 11"/>
          <p:cNvSpPr/>
          <p:nvPr/>
        </p:nvSpPr>
        <p:spPr>
          <a:xfrm>
            <a:off x="10725912" y="2496312"/>
            <a:ext cx="502920" cy="502920"/>
          </a:xfrm>
          <a:prstGeom prst="star5">
            <a:avLst/>
          </a:prstGeom>
          <a:solidFill>
            <a:srgbClr val="F5A623"/>
          </a:solidFill>
          <a:ln/>
        </p:spPr>
      </p:sp>
      <p:sp>
        <p:nvSpPr>
          <p:cNvPr id="14" name="Shape 12"/>
          <p:cNvSpPr/>
          <p:nvPr/>
        </p:nvSpPr>
        <p:spPr>
          <a:xfrm>
            <a:off x="8915400" y="2660904"/>
            <a:ext cx="1645920" cy="1865376"/>
          </a:xfrm>
          <a:prstGeom prst="ellipse">
            <a:avLst/>
          </a:prstGeom>
          <a:solidFill>
            <a:srgbClr val="E7B58C"/>
          </a:solidFill>
          <a:ln/>
        </p:spPr>
      </p:sp>
      <p:sp>
        <p:nvSpPr>
          <p:cNvPr id="15" name="Shape 13"/>
          <p:cNvSpPr/>
          <p:nvPr/>
        </p:nvSpPr>
        <p:spPr>
          <a:xfrm>
            <a:off x="9134856" y="3044952"/>
            <a:ext cx="1207008" cy="307238"/>
          </a:xfrm>
          <a:prstGeom prst="chord">
            <a:avLst/>
          </a:prstGeom>
          <a:solidFill>
            <a:srgbClr val="2A201A"/>
          </a:solidFill>
          <a:ln/>
        </p:spPr>
      </p:sp>
      <p:sp>
        <p:nvSpPr>
          <p:cNvPr id="16" name="Shape 14"/>
          <p:cNvSpPr/>
          <p:nvPr/>
        </p:nvSpPr>
        <p:spPr>
          <a:xfrm>
            <a:off x="9277502" y="3297326"/>
            <a:ext cx="241402" cy="241402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17" name="Shape 15"/>
          <p:cNvSpPr/>
          <p:nvPr/>
        </p:nvSpPr>
        <p:spPr>
          <a:xfrm>
            <a:off x="9957816" y="3297326"/>
            <a:ext cx="241402" cy="241402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18" name="Shape 16"/>
          <p:cNvSpPr/>
          <p:nvPr/>
        </p:nvSpPr>
        <p:spPr>
          <a:xfrm rot="10800000">
            <a:off x="9431122" y="3813048"/>
            <a:ext cx="614477" cy="329184"/>
          </a:xfrm>
          <a:prstGeom prst="chord">
            <a:avLst/>
          </a:prstGeom>
          <a:solidFill>
            <a:srgbClr val="B5322E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2026-07-24T12:23:04Z</dcterms:created>
  <dcterms:modified xsi:type="dcterms:W3CDTF">2026-07-24T12:23:04Z</dcterms:modified>
</cp:coreProperties>
</file>